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064" r:id="rId4"/>
  </p:sldMasterIdLst>
  <p:notesMasterIdLst>
    <p:notesMasterId r:id="rId14"/>
  </p:notesMasterIdLst>
  <p:handoutMasterIdLst>
    <p:handoutMasterId r:id="rId15"/>
  </p:handoutMasterIdLst>
  <p:sldIdLst>
    <p:sldId id="277" r:id="rId5"/>
    <p:sldId id="261" r:id="rId6"/>
    <p:sldId id="262" r:id="rId7"/>
    <p:sldId id="263" r:id="rId8"/>
    <p:sldId id="286" r:id="rId9"/>
    <p:sldId id="287" r:id="rId10"/>
    <p:sldId id="278" r:id="rId11"/>
    <p:sldId id="293" r:id="rId12"/>
    <p:sldId id="29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5ACC36-10C9-4EA9-8F2E-FF4E82506243}" v="3" dt="2021-08-31T21:12:20.0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17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E1B8-528F-4D87-8EBD-B843BAE2C861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576D-777F-42E1-9739-7FD89F404092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F1A11-BB96-443E-B274-982C61AA7E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F1A11-BB96-443E-B274-982C61AA7E0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22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948311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15171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136677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7781417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052479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761686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124892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856032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932204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9929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4155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2469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24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Image,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576478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with pic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1965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anchor="ctr">
            <a:normAutofit/>
          </a:bodyPr>
          <a:lstStyle>
            <a:lvl1pPr>
              <a:defRPr sz="4800" cap="all" baseline="0"/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Graphic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173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>
          <p15:clr>
            <a:srgbClr val="FBAE40"/>
          </p15:clr>
        </p15:guide>
        <p15:guide id="2" orient="horz" pos="1584">
          <p15:clr>
            <a:srgbClr val="FBAE40"/>
          </p15:clr>
        </p15:guide>
        <p15:guide id="3" orient="horz" pos="271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icons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6" name="Slide Number Placeholder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4168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463095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260104"/>
      </p:ext>
    </p:extLst>
  </p:cSld>
  <p:clrMapOvr>
    <a:masterClrMapping/>
  </p:clrMapOvr>
  <p:hf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120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1554FE-DFF0-CA23-B6B6-196DB9A9E230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762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97593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83024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400189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946993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833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077" r:id="rId13"/>
    <p:sldLayoutId id="2147484078" r:id="rId14"/>
    <p:sldLayoutId id="2147484079" r:id="rId15"/>
    <p:sldLayoutId id="2147484080" r:id="rId16"/>
    <p:sldLayoutId id="2147484081" r:id="rId17"/>
    <p:sldLayoutId id="2147484082" r:id="rId18"/>
    <p:sldLayoutId id="2147484083" r:id="rId19"/>
    <p:sldLayoutId id="2147484084" r:id="rId20"/>
    <p:sldLayoutId id="2147484085" r:id="rId21"/>
    <p:sldLayoutId id="2147484086" r:id="rId22"/>
    <p:sldLayoutId id="2147484087" r:id="rId23"/>
    <p:sldLayoutId id="2147484088" r:id="rId24"/>
    <p:sldLayoutId id="2147484098" r:id="rId25"/>
    <p:sldLayoutId id="2147483678" r:id="rId26"/>
    <p:sldLayoutId id="2147483679" r:id="rId27"/>
    <p:sldLayoutId id="2147483653" r:id="rId28"/>
    <p:sldLayoutId id="2147483650" r:id="rId29"/>
    <p:sldLayoutId id="2147483676" r:id="rId30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About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At Contoso, we empower schools to foster collaborative thinking to further drive education and innovation. By closing the loop on STEM education, we help schools build a curriculum that will help students succeed in college.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</a:t>
            </a:fld>
            <a:endParaRPr lang="en-Z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46D6F8-AA8A-8BB1-B1F4-4CF6AA4ED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3784" y="4937212"/>
            <a:ext cx="1577520" cy="1289092"/>
          </a:xfrm>
          <a:prstGeom prst="rect">
            <a:avLst/>
          </a:prstGeom>
        </p:spPr>
      </p:pic>
      <p:pic>
        <p:nvPicPr>
          <p:cNvPr id="8" name="13160995_3840_2160_30fps (1)">
            <a:hlinkClick r:id="" action="ppaction://media"/>
            <a:extLst>
              <a:ext uri="{FF2B5EF4-FFF2-40B4-BE49-F238E27FC236}">
                <a16:creationId xmlns:a16="http://schemas.microsoft.com/office/drawing/2014/main" id="{515114AC-3FBB-D48D-796F-8BA3CB19B0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D471AC-FA3C-C128-091C-94567CF289F3}"/>
              </a:ext>
            </a:extLst>
          </p:cNvPr>
          <p:cNvSpPr txBox="1"/>
          <p:nvPr/>
        </p:nvSpPr>
        <p:spPr>
          <a:xfrm>
            <a:off x="1371600" y="893618"/>
            <a:ext cx="3536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AI-Powered Task Assignment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3CEAFA-28A0-C883-A2DB-E150796F92DE}"/>
              </a:ext>
            </a:extLst>
          </p:cNvPr>
          <p:cNvSpPr txBox="1"/>
          <p:nvPr/>
        </p:nvSpPr>
        <p:spPr>
          <a:xfrm>
            <a:off x="7055427" y="6248400"/>
            <a:ext cx="51948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Step into the future of workforce management.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378AF-0127-2902-88A5-4C52AB8593DF}"/>
              </a:ext>
            </a:extLst>
          </p:cNvPr>
          <p:cNvSpPr txBox="1"/>
          <p:nvPr/>
        </p:nvSpPr>
        <p:spPr>
          <a:xfrm>
            <a:off x="2535382" y="1589809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Smart. Fast. Balanced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0" tIns="45720" rIns="91440" bIns="45720" rtlCol="0" anchor="t">
            <a:normAutofit lnSpcReduction="10000"/>
          </a:bodyPr>
          <a:lstStyle/>
          <a:p>
            <a:r>
              <a:rPr lang="en-US" dirty="0"/>
              <a:t>Time-consuming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DB723-F5E2-41A5-84C1-EBDEDA5B21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4141" y="3249013"/>
            <a:ext cx="3103493" cy="2634262"/>
          </a:xfrm>
        </p:spPr>
        <p:txBody>
          <a:bodyPr>
            <a:normAutofit/>
          </a:bodyPr>
          <a:lstStyle/>
          <a:p>
            <a:r>
              <a:rPr lang="en-US" sz="2000" dirty="0"/>
              <a:t> Manual assignment wastes valuable time on repetitive decisions</a:t>
            </a:r>
            <a:r>
              <a:rPr lang="en-US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EDB7CB-2A17-4C89-8463-567F882F6B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 🎯 Prone to Bias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F83235-6CF2-4F43-BEFE-6C0E272FDC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2223" y="3249013"/>
            <a:ext cx="3103493" cy="2634262"/>
          </a:xfrm>
        </p:spPr>
        <p:txBody>
          <a:bodyPr>
            <a:normAutofit/>
          </a:bodyPr>
          <a:lstStyle/>
          <a:p>
            <a:r>
              <a:rPr lang="en-US" sz="2000" dirty="0"/>
              <a:t>Assignments may unfairly favor certain employees.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567012-CD35-41AB-B12D-92555A9BE0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⚖️Ignores Workload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C896C3-77D0-44A1-B244-9554FA063FE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50305" y="3249013"/>
            <a:ext cx="3221259" cy="2634262"/>
          </a:xfrm>
        </p:spPr>
        <p:txBody>
          <a:bodyPr>
            <a:normAutofit/>
          </a:bodyPr>
          <a:lstStyle/>
          <a:p>
            <a:r>
              <a:rPr lang="en-US" sz="2000" dirty="0"/>
              <a:t>Current employee workload is rarely considered.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956" y="852311"/>
            <a:ext cx="10515600" cy="924808"/>
          </a:xfrm>
        </p:spPr>
        <p:txBody>
          <a:bodyPr>
            <a:normAutofit/>
          </a:bodyPr>
          <a:lstStyle/>
          <a:p>
            <a:r>
              <a:rPr lang="en-US" dirty="0"/>
              <a:t>Why We Built This System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AFADF99-B61F-8B72-67F1-2B4D9A58D294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3578701"/>
          <a:ext cx="10353675" cy="365760"/>
        </p:xfrm>
        <a:graphic>
          <a:graphicData uri="http://schemas.openxmlformats.org/drawingml/2006/table">
            <a:tbl>
              <a:tblPr/>
              <a:tblGrid>
                <a:gridCol w="10353675">
                  <a:extLst>
                    <a:ext uri="{9D8B030D-6E8A-4147-A177-3AD203B41FA5}">
                      <a16:colId xmlns:a16="http://schemas.microsoft.com/office/drawing/2014/main" val="39663493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865235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DBFCABBF-6164-169F-93AF-D30EE4DD30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9627948"/>
              </p:ext>
            </p:extLst>
          </p:nvPr>
        </p:nvGraphicFramePr>
        <p:xfrm>
          <a:off x="529552" y="2913539"/>
          <a:ext cx="2822517" cy="365760"/>
        </p:xfrm>
        <a:graphic>
          <a:graphicData uri="http://schemas.openxmlformats.org/drawingml/2006/table">
            <a:tbl>
              <a:tblPr/>
              <a:tblGrid>
                <a:gridCol w="2822517">
                  <a:extLst>
                    <a:ext uri="{9D8B030D-6E8A-4147-A177-3AD203B41FA5}">
                      <a16:colId xmlns:a16="http://schemas.microsoft.com/office/drawing/2014/main" val="3434052201"/>
                    </a:ext>
                  </a:extLst>
                </a:gridCol>
              </a:tblGrid>
              <a:tr h="173932">
                <a:tc>
                  <a:txBody>
                    <a:bodyPr/>
                    <a:lstStyle/>
                    <a:p>
                      <a:r>
                        <a:rPr lang="en-US" dirty="0"/>
                        <a:t>⏳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812207"/>
                  </a:ext>
                </a:extLst>
              </a:tr>
            </a:tbl>
          </a:graphicData>
        </a:graphic>
      </p:graphicFrame>
      <p:pic>
        <p:nvPicPr>
          <p:cNvPr id="20" name="Picture 19">
            <a:extLst>
              <a:ext uri="{FF2B5EF4-FFF2-40B4-BE49-F238E27FC236}">
                <a16:creationId xmlns:a16="http://schemas.microsoft.com/office/drawing/2014/main" id="{0273AC0E-FE29-4FD5-6764-09AB839C2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11" y="5603433"/>
            <a:ext cx="946959" cy="9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0" tIns="45720" rIns="91440" bIns="45720" rtlCol="0" anchor="t">
            <a:normAutofit lnSpcReduction="10000"/>
          </a:bodyPr>
          <a:lstStyle/>
          <a:p>
            <a:r>
              <a:rPr lang="en-US" dirty="0"/>
              <a:t>🤖 AI-POWERED RECOMMENDATIONS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14EA2-CBDF-4C65-9598-93DEDB4C9C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0921" y="2589159"/>
            <a:ext cx="5041422" cy="540104"/>
          </a:xfrm>
        </p:spPr>
        <p:txBody>
          <a:bodyPr>
            <a:normAutofit/>
          </a:bodyPr>
          <a:lstStyle/>
          <a:p>
            <a:r>
              <a:rPr lang="en-US" sz="1400" dirty="0"/>
              <a:t>Uses </a:t>
            </a:r>
            <a:r>
              <a:rPr lang="en-US" sz="1400" dirty="0" err="1"/>
              <a:t>Ollama</a:t>
            </a:r>
            <a:r>
              <a:rPr lang="en-US" sz="1400" dirty="0"/>
              <a:t> &amp; Mistral LLM to recommend the best employee.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A00EDB-B024-49EC-A7CD-4E3A92A0AC2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33009" y="3198051"/>
            <a:ext cx="5160480" cy="320381"/>
          </a:xfrm>
        </p:spPr>
        <p:txBody>
          <a:bodyPr/>
          <a:lstStyle/>
          <a:p>
            <a:r>
              <a:rPr lang="en-US" dirty="0"/>
              <a:t> ⚖️BALANCED WORKLOAD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D82EC7-5ADD-4197-AE50-6BAA12DAE5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Fairly distributes tasks based on current employee load.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89BFD7D-5F7D-451D-BDB4-C36E0A7A44B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 🔒 SECURE &amp; PRIVATE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9E19BC-12C6-4F34-8ADE-99486BCBB8F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Keeps all data local, protecting sensitive information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0BCF128-16BF-47FB-8300-C056A7A674B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🖥️  FRONTEND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D5723A4-63FA-4038-9604-C74D5B19B6C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Quick and intuitive task submission via web form.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A5C01571-07D8-A7B2-EA01-0326EE7DC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BALANCED WORKLOAD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FB91ABA-6C42-3CB2-9FCB-BDE7F8F35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536" y="5647910"/>
            <a:ext cx="990720" cy="90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9337" y="1549669"/>
            <a:ext cx="5669763" cy="34547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 dirty="0"/>
              <a:t>Backend</a:t>
            </a:r>
            <a:endParaRPr lang="en-ZA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85255" y="2095007"/>
            <a:ext cx="5669763" cy="540104"/>
          </a:xfrm>
        </p:spPr>
        <p:txBody>
          <a:bodyPr>
            <a:noAutofit/>
          </a:bodyPr>
          <a:lstStyle/>
          <a:p>
            <a:r>
              <a:rPr lang="en-US" sz="1400" b="1" dirty="0"/>
              <a:t>Python Flask server exposing APIs and connecting to database &amp; AI model.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313" y="320643"/>
            <a:ext cx="4963571" cy="813610"/>
          </a:xfrm>
        </p:spPr>
        <p:txBody>
          <a:bodyPr>
            <a:noAutofit/>
          </a:bodyPr>
          <a:lstStyle/>
          <a:p>
            <a:r>
              <a:rPr lang="en-US" dirty="0"/>
              <a:t>SYSTEM ARCHITECTURE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D86DE-B923-4D58-B00B-1914FA90BB7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065376" y="2963605"/>
            <a:ext cx="5042568" cy="320381"/>
          </a:xfrm>
        </p:spPr>
        <p:txBody>
          <a:bodyPr/>
          <a:lstStyle/>
          <a:p>
            <a:r>
              <a:rPr lang="en-US" b="1" dirty="0"/>
              <a:t>Frontend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1D6DC6-1167-4691-9102-803C951DFEF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48646" y="3429000"/>
            <a:ext cx="5842165" cy="540104"/>
          </a:xfrm>
        </p:spPr>
        <p:txBody>
          <a:bodyPr>
            <a:noAutofit/>
          </a:bodyPr>
          <a:lstStyle/>
          <a:p>
            <a:r>
              <a:rPr lang="en-US" sz="1400" b="1" dirty="0"/>
              <a:t>HTML/CSS/JavaScript web form for task submission and viewing recommendations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60FE46-C4A2-49EB-9D1E-FEFE2C69E10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7118" y="4254309"/>
            <a:ext cx="5042568" cy="320381"/>
          </a:xfrm>
        </p:spPr>
        <p:txBody>
          <a:bodyPr/>
          <a:lstStyle/>
          <a:p>
            <a:r>
              <a:rPr lang="en-US" b="1" dirty="0"/>
              <a:t>Database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FD7B4A-6574-4881-83D5-1E45D4054B5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994765" y="4656137"/>
            <a:ext cx="5543095" cy="540104"/>
          </a:xfrm>
        </p:spPr>
        <p:txBody>
          <a:bodyPr>
            <a:normAutofit/>
          </a:bodyPr>
          <a:lstStyle/>
          <a:p>
            <a:r>
              <a:rPr lang="en-US" sz="1400" b="1" dirty="0"/>
              <a:t>MySQL database stores employees, tasks, &amp; workload.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290ABC-38AA-3A97-08D2-7ACF37E0874B}"/>
              </a:ext>
            </a:extLst>
          </p:cNvPr>
          <p:cNvSpPr txBox="1"/>
          <p:nvPr/>
        </p:nvSpPr>
        <p:spPr>
          <a:xfrm>
            <a:off x="3740727" y="5261723"/>
            <a:ext cx="155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AI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80835-B5EE-366F-2006-2F5C4EC1A737}"/>
              </a:ext>
            </a:extLst>
          </p:cNvPr>
          <p:cNvSpPr txBox="1"/>
          <p:nvPr/>
        </p:nvSpPr>
        <p:spPr>
          <a:xfrm>
            <a:off x="3408564" y="5844807"/>
            <a:ext cx="5721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Ollama</a:t>
            </a:r>
            <a:r>
              <a:rPr lang="en-US" sz="1400" dirty="0"/>
              <a:t> + Mistral LLM generates intelligent task assignment suggestions.</a:t>
            </a: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FF102418-BA31-722C-8CB2-00D8BD61269D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l="17446" r="174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E7B4C-9F2C-459E-B835-5C4DEAB0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2555" y="397453"/>
            <a:ext cx="6707456" cy="892444"/>
          </a:xfrm>
        </p:spPr>
        <p:txBody>
          <a:bodyPr/>
          <a:lstStyle/>
          <a:p>
            <a:r>
              <a:rPr lang="en-US" dirty="0"/>
              <a:t>HOW IT WORKS 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3974EFA-D347-BEB0-806A-577B4763DEE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46072" y="1289896"/>
            <a:ext cx="6941127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1 :Input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Manager enters task title, required skills, and priority in the web form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2 :Mode Selection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Manager chooses either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AI-powered assignment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or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Rule-based assignment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3 :Processing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 queries AI or applies rules,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determines the best employee, and updates workload.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4 : Output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Recommendation is shown to the manager and saved in the database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0B10680A-9DC4-2458-C266-B78CFA9E7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1115" y="23337"/>
            <a:ext cx="4820323" cy="681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00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9">
            <a:extLst>
              <a:ext uri="{FF2B5EF4-FFF2-40B4-BE49-F238E27FC236}">
                <a16:creationId xmlns:a16="http://schemas.microsoft.com/office/drawing/2014/main" id="{D81232F5-B3A9-6E4A-B53C-2F8014EE6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523" y="855923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C8EA22-C502-74AC-6C3F-9AA0C7FBB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5747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312B8D-5462-40F3-1D64-EF453B9B041F}"/>
              </a:ext>
            </a:extLst>
          </p:cNvPr>
          <p:cNvSpPr txBox="1"/>
          <p:nvPr/>
        </p:nvSpPr>
        <p:spPr>
          <a:xfrm>
            <a:off x="4129549" y="440424"/>
            <a:ext cx="406393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+mj-lt"/>
              </a:rPr>
              <a:t>DEMO: See It In Action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58BF5-C807-CC56-FAA0-B71E38EBF830}"/>
              </a:ext>
            </a:extLst>
          </p:cNvPr>
          <p:cNvSpPr txBox="1"/>
          <p:nvPr/>
        </p:nvSpPr>
        <p:spPr>
          <a:xfrm>
            <a:off x="816077" y="1376516"/>
            <a:ext cx="10284542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Step 1 — Open the Web Page</a:t>
            </a:r>
            <a:br>
              <a:rPr lang="en-US" dirty="0"/>
            </a:br>
            <a:r>
              <a:rPr lang="en-US" dirty="0"/>
              <a:t>       Manager </a:t>
            </a:r>
            <a:r>
              <a:rPr lang="en-US"/>
              <a:t>opens the </a:t>
            </a:r>
            <a:r>
              <a:rPr lang="en-US" dirty="0"/>
              <a:t>web form in the browser.</a:t>
            </a:r>
            <a:br>
              <a:rPr lang="en-US" dirty="0"/>
            </a:br>
            <a:r>
              <a:rPr lang="en-US" dirty="0"/>
              <a:t>                       </a:t>
            </a:r>
            <a:br>
              <a:rPr lang="en-US" dirty="0"/>
            </a:br>
            <a:r>
              <a:rPr lang="en-US" b="1" dirty="0"/>
              <a:t>        </a:t>
            </a:r>
            <a:br>
              <a:rPr lang="en-US" b="1" dirty="0"/>
            </a:br>
            <a:r>
              <a:rPr lang="en-US" b="1" dirty="0"/>
              <a:t>        </a:t>
            </a:r>
            <a:r>
              <a:rPr lang="en-US" sz="2000" b="1" dirty="0"/>
              <a:t>Step 2 — Enter Task Details</a:t>
            </a:r>
            <a:br>
              <a:rPr lang="en-US" b="1" dirty="0"/>
            </a:br>
            <a:r>
              <a:rPr lang="en-US" b="1" dirty="0"/>
              <a:t>               Fill in </a:t>
            </a:r>
            <a:r>
              <a:rPr lang="en-US" b="1" i="1" dirty="0"/>
              <a:t>Task Title</a:t>
            </a:r>
            <a:r>
              <a:rPr lang="en-US" b="1" dirty="0"/>
              <a:t>, </a:t>
            </a:r>
            <a:r>
              <a:rPr lang="en-US" b="1" i="1" dirty="0"/>
              <a:t>Required Skills</a:t>
            </a:r>
            <a:r>
              <a:rPr lang="en-US" b="1" dirty="0"/>
              <a:t>, and </a:t>
            </a:r>
            <a:r>
              <a:rPr lang="en-US" b="1" i="1" dirty="0"/>
              <a:t>Priority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                      </a:t>
            </a:r>
            <a:br>
              <a:rPr lang="en-US" dirty="0"/>
            </a:br>
            <a:r>
              <a:rPr lang="en-US" sz="2000" dirty="0"/>
              <a:t>                  </a:t>
            </a:r>
            <a:br>
              <a:rPr lang="en-US" sz="2000" dirty="0"/>
            </a:br>
            <a:r>
              <a:rPr lang="en-US" sz="2000" dirty="0"/>
              <a:t>             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3 — Choose Mode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        </a:t>
            </a:r>
            <a:r>
              <a:rPr lang="en-US" dirty="0"/>
              <a:t>Click </a:t>
            </a:r>
            <a:r>
              <a:rPr lang="en-US" b="1" dirty="0"/>
              <a:t>Assign with AI</a:t>
            </a:r>
            <a:r>
              <a:rPr lang="en-US" dirty="0"/>
              <a:t> or </a:t>
            </a:r>
            <a:r>
              <a:rPr lang="en-US" b="1" dirty="0"/>
              <a:t>Assign with Rules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               </a:t>
            </a:r>
            <a:br>
              <a:rPr lang="en-US" dirty="0"/>
            </a:br>
            <a:r>
              <a:rPr lang="en-US" dirty="0"/>
              <a:t>                             </a:t>
            </a:r>
            <a:r>
              <a:rPr lang="en-US" sz="2000" dirty="0"/>
              <a:t>Step 4 — See Recommendation </a:t>
            </a:r>
          </a:p>
          <a:p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                   Assigned employee appears, and task is saved to the database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6877D2-A272-DD9F-D1CE-A1F7EFF8B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5041" y="5683910"/>
            <a:ext cx="946959" cy="9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866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666256" y="3741499"/>
            <a:ext cx="2795154" cy="360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Local &amp; Private</a:t>
            </a:r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400" dirty="0"/>
              <a:t>Data stays secure and private on local servers</a:t>
            </a:r>
            <a:endParaRPr lang="en-ZA" sz="1400" noProof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688" y="340800"/>
            <a:ext cx="10515600" cy="924808"/>
          </a:xfrm>
        </p:spPr>
        <p:txBody>
          <a:bodyPr/>
          <a:lstStyle/>
          <a:p>
            <a:r>
              <a:rPr lang="en-ZA" dirty="0"/>
              <a:t>Conclusion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181109" y="3817196"/>
            <a:ext cx="2941600" cy="36000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Easy to Use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6717722" y="4642234"/>
            <a:ext cx="4377278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400" dirty="0"/>
              <a:t>Simple web interface, no technical expertise needed.</a:t>
            </a:r>
            <a:endParaRPr lang="en-ZA" sz="1400" noProof="1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153400" y="1592061"/>
            <a:ext cx="2941600" cy="360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Fair Workload</a:t>
            </a:r>
            <a:endParaRPr lang="en-ZA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7648575" y="2354286"/>
            <a:ext cx="3705225" cy="9362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/>
              <a:t>Ensures employees are assigned tasks based on skills and current workload.</a:t>
            </a:r>
            <a:endParaRPr lang="en-ZA" sz="1400" noProof="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ZA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AA95A2-A2ED-0DFB-E21C-E4DAC1432EDE}"/>
              </a:ext>
            </a:extLst>
          </p:cNvPr>
          <p:cNvSpPr txBox="1"/>
          <p:nvPr/>
        </p:nvSpPr>
        <p:spPr>
          <a:xfrm>
            <a:off x="1797627" y="1560317"/>
            <a:ext cx="2507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Smart &amp; Efficient</a:t>
            </a:r>
            <a:br>
              <a:rPr lang="en-US" dirty="0"/>
            </a:b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7BE762-4264-1F55-9906-E93150A2DDBA}"/>
              </a:ext>
            </a:extLst>
          </p:cNvPr>
          <p:cNvSpPr txBox="1"/>
          <p:nvPr/>
        </p:nvSpPr>
        <p:spPr>
          <a:xfrm>
            <a:off x="1116765" y="2354287"/>
            <a:ext cx="3705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Automates task assignment</a:t>
            </a:r>
            <a:br>
              <a:rPr lang="en-US" sz="1400" dirty="0"/>
            </a:br>
            <a:r>
              <a:rPr lang="en-US" sz="1400" dirty="0"/>
              <a:t> intelligently using AI &amp; rules.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06757F0-1700-FE78-6B4C-55D04C060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058" y="3666978"/>
            <a:ext cx="708097" cy="64441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5E9150B-EEC4-4565-9492-3D0372621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6058" y="1437162"/>
            <a:ext cx="708097" cy="69292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DD562B7-963F-1848-01DC-B85BAB7F19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629" y="3634032"/>
            <a:ext cx="708097" cy="69490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2AFF72F-D2E8-C805-9985-A57991222F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4142" y="1314510"/>
            <a:ext cx="738323" cy="69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17861-9335-0117-E4F3-055208E8B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9989F2-3DAD-D73F-A5A8-315DA21253E9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ZA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B3D899-912F-F96A-E4FB-1DA75F14137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FFD27D9-9006-9F8E-8500-3238060E0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1279246-F977-5446-535C-F4A1D3C02CE5}"/>
              </a:ext>
            </a:extLst>
          </p:cNvPr>
          <p:cNvSpPr txBox="1"/>
          <p:nvPr/>
        </p:nvSpPr>
        <p:spPr>
          <a:xfrm>
            <a:off x="4746523" y="287478"/>
            <a:ext cx="3864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Future Work </a:t>
            </a:r>
            <a:endParaRPr lang="en-US" sz="28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C54A26E-4789-5B49-9A7A-ED8465B7C8C5}"/>
              </a:ext>
            </a:extLst>
          </p:cNvPr>
          <p:cNvSpPr txBox="1"/>
          <p:nvPr/>
        </p:nvSpPr>
        <p:spPr>
          <a:xfrm>
            <a:off x="668594" y="1199536"/>
            <a:ext cx="1580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What’s Next?</a:t>
            </a:r>
            <a:endParaRPr lang="en-US" dirty="0"/>
          </a:p>
          <a:p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0BA6DEF-2E63-DF87-1260-B02523946194}"/>
              </a:ext>
            </a:extLst>
          </p:cNvPr>
          <p:cNvSpPr txBox="1"/>
          <p:nvPr/>
        </p:nvSpPr>
        <p:spPr>
          <a:xfrm>
            <a:off x="1150373" y="1875364"/>
            <a:ext cx="7315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Let employees give feedback on their tasks.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Make it work better for remote and hybrid teams.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Improve the AI by checking how well it performs over time.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Allow it to handle more teams and bigger companies.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Help managers plan tasks before problems happen.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447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84C8A3-BFE6-44FA-B04F-1AE7E2151B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dirty="0"/>
              <a:t>Zainab </a:t>
            </a:r>
            <a:r>
              <a:rPr lang="en-US" dirty="0" err="1"/>
              <a:t>Awada</a:t>
            </a:r>
            <a:r>
              <a:rPr lang="en-US" dirty="0"/>
              <a:t> 6146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EFBC735-43B8-468D-9D37-E51AAF9D343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D21F17E-3711-4948-8F8C-9D77E89C60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/>
          </a:bodyPr>
          <a:lstStyle/>
          <a:p>
            <a:r>
              <a:rPr lang="en-US" dirty="0"/>
              <a:t>Zeina Balhas 5998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903324-E706-4B0F-AAA4-EE70028E865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Hassan </a:t>
            </a:r>
            <a:r>
              <a:rPr lang="en-US" dirty="0" err="1"/>
              <a:t>hijazi</a:t>
            </a:r>
            <a:r>
              <a:rPr lang="en-US" dirty="0"/>
              <a:t>  5922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3805" y="3165321"/>
            <a:ext cx="3907972" cy="55517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36" name="Picture Placeholder 35">
            <a:extLst>
              <a:ext uri="{FF2B5EF4-FFF2-40B4-BE49-F238E27FC236}">
                <a16:creationId xmlns:a16="http://schemas.microsoft.com/office/drawing/2014/main" id="{F416D2C3-5E7D-F436-2A14-E54B83B159F5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2"/>
          <a:srcRect l="11184" r="11184"/>
          <a:stretch>
            <a:fillRect/>
          </a:stretch>
        </p:blipFill>
        <p:spPr/>
      </p:pic>
      <p:pic>
        <p:nvPicPr>
          <p:cNvPr id="40" name="Picture Placeholder 39">
            <a:extLst>
              <a:ext uri="{FF2B5EF4-FFF2-40B4-BE49-F238E27FC236}">
                <a16:creationId xmlns:a16="http://schemas.microsoft.com/office/drawing/2014/main" id="{8917926B-8862-4ED6-8626-96C0CA40E329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l="-5018" t="-5474" r="30400" b="5474"/>
          <a:stretch/>
        </p:blipFill>
        <p:spPr>
          <a:xfrm>
            <a:off x="-1" y="-115188"/>
            <a:ext cx="5375231" cy="6651069"/>
          </a:xfrm>
        </p:spPr>
      </p:pic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72B6A28-7094-4F7C-9CE6-FEFFCFA7E1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817B950-985C-4D79-B0A3-FA5D2FD7806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126E60-8824-40C8-9624-5890E719C5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523</Words>
  <Application>Microsoft Office PowerPoint</Application>
  <PresentationFormat>Widescreen</PresentationFormat>
  <Paragraphs>76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Calisto MT</vt:lpstr>
      <vt:lpstr>Times New Roman</vt:lpstr>
      <vt:lpstr>Wingdings</vt:lpstr>
      <vt:lpstr>Wingdings 2</vt:lpstr>
      <vt:lpstr>Slate</vt:lpstr>
      <vt:lpstr>About us</vt:lpstr>
      <vt:lpstr>Why We Built This System</vt:lpstr>
      <vt:lpstr>Solution</vt:lpstr>
      <vt:lpstr>SYSTEM ARCHITECTURE</vt:lpstr>
      <vt:lpstr>HOW IT WORKS ?</vt:lpstr>
      <vt:lpstr>PowerPoint Presentation</vt:lpstr>
      <vt:lpstr>Conclusion 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2021-07-29T04:12:45Z</dcterms:created>
  <dcterms:modified xsi:type="dcterms:W3CDTF">2025-07-17T18:20:31Z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